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1"/>
  </p:notesMasterIdLst>
  <p:sldIdLst>
    <p:sldId id="263" r:id="rId4"/>
    <p:sldId id="264" r:id="rId5"/>
    <p:sldId id="278" r:id="rId6"/>
    <p:sldId id="279" r:id="rId7"/>
    <p:sldId id="257" r:id="rId8"/>
    <p:sldId id="265" r:id="rId9"/>
    <p:sldId id="271" r:id="rId10"/>
    <p:sldId id="269" r:id="rId11"/>
    <p:sldId id="272" r:id="rId12"/>
    <p:sldId id="258" r:id="rId13"/>
    <p:sldId id="266" r:id="rId14"/>
    <p:sldId id="268" r:id="rId15"/>
    <p:sldId id="267" r:id="rId16"/>
    <p:sldId id="259" r:id="rId17"/>
    <p:sldId id="280" r:id="rId18"/>
    <p:sldId id="275" r:id="rId19"/>
    <p:sldId id="276" r:id="rId20"/>
    <p:sldId id="274" r:id="rId21"/>
    <p:sldId id="281" r:id="rId22"/>
    <p:sldId id="282" r:id="rId23"/>
    <p:sldId id="283" r:id="rId24"/>
    <p:sldId id="284" r:id="rId25"/>
    <p:sldId id="285" r:id="rId26"/>
    <p:sldId id="286" r:id="rId27"/>
    <p:sldId id="273" r:id="rId28"/>
    <p:sldId id="261" r:id="rId29"/>
    <p:sldId id="262" r:id="rId30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63"/>
            <p14:sldId id="264"/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71"/>
            <p14:sldId id="269"/>
            <p14:sldId id="272"/>
          </p14:sldIdLst>
        </p14:section>
        <p14:section name="Quantum Error Correction" id="{4651D079-A224-6341-9AA6-16C032D29E0B}">
          <p14:sldIdLst>
            <p14:sldId id="258"/>
            <p14:sldId id="266"/>
          </p14:sldIdLst>
        </p14:section>
        <p14:section name="NV-Center" id="{1ADABB3E-601C-DD48-B85D-462B5E6C6B75}">
          <p14:sldIdLst>
            <p14:sldId id="268"/>
            <p14:sldId id="267"/>
            <p14:sldId id="259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3"/>
            <p14:sldId id="284"/>
            <p14:sldId id="285"/>
            <p14:sldId id="286"/>
          </p14:sldIdLst>
        </p14:section>
        <p14:section name="Naamloze sectie" id="{A9068329-3E9F-9448-8BDC-A190CDDB8BEC}">
          <p14:sldIdLst>
            <p14:sldId id="273"/>
            <p14:sldId id="261"/>
          </p14:sldIdLst>
        </p14:section>
        <p14:section name="Outlook QEC" id="{A49C8BB9-D313-824D-843E-89FA4992DFFB}">
          <p14:sldIdLst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78010" autoAdjust="0"/>
  </p:normalViewPr>
  <p:slideViewPr>
    <p:cSldViewPr snapToObjects="1">
      <p:cViewPr varScale="1">
        <p:scale>
          <a:sx n="108" d="100"/>
          <a:sy n="108" d="100"/>
        </p:scale>
        <p:origin x="-1200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hdphoto1.wdp>
</file>

<file path=ppt/media/image1.png>
</file>

<file path=ppt/media/image10.png>
</file>

<file path=ppt/media/image12.png>
</file>

<file path=ppt/media/image13.jpg>
</file>

<file path=ppt/media/image16.png>
</file>

<file path=ppt/media/image2.jpeg>
</file>

<file path=ppt/media/image23.png>
</file>

<file path=ppt/media/image3.png>
</file>

<file path=ppt/media/image39.png>
</file>

<file path=ppt/media/image4.png>
</file>

<file path=ppt/media/image40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emf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2.emf"/><Relationship Id="rId7" Type="http://schemas.openxmlformats.org/officeDocument/2006/relationships/image" Target="../media/image30.emf"/><Relationship Id="rId8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6" Type="http://schemas.openxmlformats.org/officeDocument/2006/relationships/image" Target="../media/image8.png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8.png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idx="4294967295"/>
          </p:nvPr>
        </p:nvSpPr>
        <p:spPr>
          <a:xfrm>
            <a:off x="540561" y="278369"/>
            <a:ext cx="8077906" cy="147002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Parity Measurements </a:t>
            </a:r>
            <a:r>
              <a:rPr lang="en-US" sz="3200" dirty="0" smtClean="0"/>
              <a:t>on Weakly </a:t>
            </a:r>
            <a:r>
              <a:rPr lang="en-US" sz="3200" dirty="0"/>
              <a:t>Coupled Carbon </a:t>
            </a:r>
            <a:r>
              <a:rPr lang="en-US" sz="3200" dirty="0" smtClean="0"/>
              <a:t>Spins in Diamond</a:t>
            </a:r>
            <a:endParaRPr lang="nl-NL" sz="3200" dirty="0"/>
          </a:p>
        </p:txBody>
      </p:sp>
      <p:pic>
        <p:nvPicPr>
          <p:cNvPr id="9" name="Afbeelding 8" descr="N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170" y="2791780"/>
            <a:ext cx="1911660" cy="1274440"/>
          </a:xfrm>
          <a:prstGeom prst="rect">
            <a:avLst/>
          </a:prstGeom>
        </p:spPr>
      </p:pic>
      <p:pic>
        <p:nvPicPr>
          <p:cNvPr id="10" name="Afbeelding 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702" y="2132856"/>
            <a:ext cx="251870" cy="353318"/>
          </a:xfrm>
          <a:prstGeom prst="rect">
            <a:avLst/>
          </a:prstGeom>
        </p:spPr>
      </p:pic>
      <p:pic>
        <p:nvPicPr>
          <p:cNvPr id="11" name="Afbeelding 10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2685323" y="3461082"/>
            <a:ext cx="251870" cy="353318"/>
          </a:xfrm>
          <a:prstGeom prst="rect">
            <a:avLst/>
          </a:prstGeom>
        </p:spPr>
      </p:pic>
      <p:pic>
        <p:nvPicPr>
          <p:cNvPr id="12" name="Afbeelding 11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4085483" y="1645054"/>
            <a:ext cx="251870" cy="353318"/>
          </a:xfrm>
          <a:prstGeom prst="rect">
            <a:avLst/>
          </a:prstGeom>
        </p:spPr>
      </p:pic>
      <p:pic>
        <p:nvPicPr>
          <p:cNvPr id="13" name="Afbeelding 12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79228">
            <a:off x="6914637" y="3008635"/>
            <a:ext cx="251870" cy="353318"/>
          </a:xfrm>
          <a:prstGeom prst="rect">
            <a:avLst/>
          </a:prstGeom>
        </p:spPr>
      </p:pic>
      <p:pic>
        <p:nvPicPr>
          <p:cNvPr id="14" name="Afbeelding 13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6390">
            <a:off x="6192581" y="4103306"/>
            <a:ext cx="251870" cy="353318"/>
          </a:xfrm>
          <a:prstGeom prst="rect">
            <a:avLst/>
          </a:prstGeom>
        </p:spPr>
      </p:pic>
      <p:pic>
        <p:nvPicPr>
          <p:cNvPr id="15" name="Afbeelding 14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449">
            <a:off x="2327636" y="4511126"/>
            <a:ext cx="251870" cy="353318"/>
          </a:xfrm>
          <a:prstGeom prst="rect">
            <a:avLst/>
          </a:prstGeom>
        </p:spPr>
      </p:pic>
      <p:pic>
        <p:nvPicPr>
          <p:cNvPr id="16" name="Afbeelding 15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34768">
            <a:off x="940235" y="2797605"/>
            <a:ext cx="251870" cy="353318"/>
          </a:xfrm>
          <a:prstGeom prst="rect">
            <a:avLst/>
          </a:prstGeom>
        </p:spPr>
      </p:pic>
      <p:pic>
        <p:nvPicPr>
          <p:cNvPr id="17" name="Afbeelding 16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55" y="1426947"/>
            <a:ext cx="251870" cy="353318"/>
          </a:xfrm>
          <a:prstGeom prst="rect">
            <a:avLst/>
          </a:prstGeom>
        </p:spPr>
      </p:pic>
      <p:pic>
        <p:nvPicPr>
          <p:cNvPr id="18" name="Afbeelding 17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7136">
            <a:off x="8316416" y="1779538"/>
            <a:ext cx="251870" cy="353318"/>
          </a:xfrm>
          <a:prstGeom prst="rect">
            <a:avLst/>
          </a:prstGeom>
        </p:spPr>
      </p:pic>
      <p:pic>
        <p:nvPicPr>
          <p:cNvPr id="19" name="Afbeelding 18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89258">
            <a:off x="6553902" y="2015139"/>
            <a:ext cx="251870" cy="353318"/>
          </a:xfrm>
          <a:prstGeom prst="rect">
            <a:avLst/>
          </a:prstGeom>
        </p:spPr>
      </p:pic>
      <p:pic>
        <p:nvPicPr>
          <p:cNvPr id="20" name="Afbeelding 1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1206">
            <a:off x="7970402" y="3898284"/>
            <a:ext cx="251870" cy="353318"/>
          </a:xfrm>
          <a:prstGeom prst="rect">
            <a:avLst/>
          </a:prstGeom>
        </p:spPr>
      </p:pic>
      <p:grpSp>
        <p:nvGrpSpPr>
          <p:cNvPr id="25" name="Groeperen 24"/>
          <p:cNvGrpSpPr/>
          <p:nvPr/>
        </p:nvGrpSpPr>
        <p:grpSpPr>
          <a:xfrm>
            <a:off x="540561" y="5279886"/>
            <a:ext cx="8077906" cy="1080120"/>
            <a:chOff x="540561" y="5279886"/>
            <a:chExt cx="8077906" cy="1080120"/>
          </a:xfrm>
        </p:grpSpPr>
        <p:sp>
          <p:nvSpPr>
            <p:cNvPr id="24" name="Afgeronde rechthoek 23"/>
            <p:cNvSpPr/>
            <p:nvPr/>
          </p:nvSpPr>
          <p:spPr>
            <a:xfrm>
              <a:off x="540561" y="5279886"/>
              <a:ext cx="8077906" cy="1080120"/>
            </a:xfrm>
            <a:prstGeom prst="roundRect">
              <a:avLst/>
            </a:prstGeom>
            <a:solidFill>
              <a:srgbClr val="BFBF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team_diamond_logo-color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06" y="5362550"/>
              <a:ext cx="914792" cy="914792"/>
            </a:xfrm>
            <a:prstGeom prst="rect">
              <a:avLst/>
            </a:prstGeom>
          </p:spPr>
        </p:pic>
        <p:pic>
          <p:nvPicPr>
            <p:cNvPr id="23" name="Afbeelding 22" descr="TU_d_line_P1~full color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200" y="5330996"/>
              <a:ext cx="2070100" cy="977900"/>
            </a:xfrm>
            <a:prstGeom prst="rect">
              <a:avLst/>
            </a:prstGeom>
          </p:spPr>
        </p:pic>
      </p:grpSp>
      <p:pic>
        <p:nvPicPr>
          <p:cNvPr id="29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21235660">
            <a:off x="4665877" y="2223983"/>
            <a:ext cx="3646627" cy="902775"/>
          </a:xfrm>
          <a:prstGeom prst="rect">
            <a:avLst/>
          </a:prstGeom>
          <a:noFill/>
        </p:spPr>
      </p:pic>
      <p:pic>
        <p:nvPicPr>
          <p:cNvPr id="30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1573373">
            <a:off x="4742372" y="3240313"/>
            <a:ext cx="3257943" cy="8065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609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984882" y="1849527"/>
            <a:ext cx="2505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Because errors add up need to correct 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3984882" y="2397828"/>
            <a:ext cx="216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-&gt; Majority voting 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4402122" y="1561495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Errors are a Problem </a:t>
            </a:r>
          </a:p>
        </p:txBody>
      </p:sp>
      <p:sp>
        <p:nvSpPr>
          <p:cNvPr id="9" name="Tekstvak 8"/>
          <p:cNvSpPr txBox="1"/>
          <p:nvPr/>
        </p:nvSpPr>
        <p:spPr>
          <a:xfrm>
            <a:off x="4402122" y="3649727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does not work</a:t>
            </a:r>
          </a:p>
        </p:txBody>
      </p:sp>
      <p:sp>
        <p:nvSpPr>
          <p:cNvPr id="10" name="Rechthoek 9"/>
          <p:cNvSpPr/>
          <p:nvPr/>
        </p:nvSpPr>
        <p:spPr>
          <a:xfrm>
            <a:off x="4762162" y="43895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dirty="0"/>
              <a:t>-No Cloning -&gt; Prevents destroying clones </a:t>
            </a:r>
          </a:p>
          <a:p>
            <a:pPr algn="l"/>
            <a:r>
              <a:rPr lang="en-US" sz="1400" dirty="0"/>
              <a:t>- Wave function collapse 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066418" y="1705511"/>
            <a:ext cx="2722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-&gt; Errors Average out</a:t>
            </a:r>
          </a:p>
          <a:p>
            <a:pPr algn="l"/>
            <a:r>
              <a:rPr lang="en-US" sz="1400" dirty="0" smtClean="0"/>
              <a:t>Quantum -&gt; Errors add up  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914400" y="1412776"/>
            <a:ext cx="18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 happens if we make an error ?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914400" y="1967121"/>
            <a:ext cx="1857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Classicaly</a:t>
            </a:r>
            <a:r>
              <a:rPr lang="en-US" sz="1400" dirty="0" smtClean="0"/>
              <a:t> we correct it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Can we do that quantum? 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8" name="Groeperen 17"/>
          <p:cNvGrpSpPr/>
          <p:nvPr/>
        </p:nvGrpSpPr>
        <p:grpSpPr>
          <a:xfrm>
            <a:off x="2758521" y="1717492"/>
            <a:ext cx="876416" cy="876416"/>
            <a:chOff x="2758521" y="1717492"/>
            <a:chExt cx="876416" cy="876416"/>
          </a:xfrm>
        </p:grpSpPr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grpSp>
        <p:nvGrpSpPr>
          <p:cNvPr id="17" name="Groeperen 16"/>
          <p:cNvGrpSpPr/>
          <p:nvPr/>
        </p:nvGrpSpPr>
        <p:grpSpPr>
          <a:xfrm>
            <a:off x="2727955" y="2689978"/>
            <a:ext cx="876416" cy="876416"/>
            <a:chOff x="2727955" y="2689978"/>
            <a:chExt cx="876416" cy="876416"/>
          </a:xfrm>
        </p:grpSpPr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27955" y="2689978"/>
              <a:ext cx="571616" cy="57161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880355" y="2842378"/>
              <a:ext cx="571616" cy="571616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88123">
              <a:off x="3032755" y="2994778"/>
              <a:ext cx="571616" cy="571616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2751659" y="3624364"/>
            <a:ext cx="876416" cy="876416"/>
            <a:chOff x="4014339" y="3477526"/>
            <a:chExt cx="876416" cy="876416"/>
          </a:xfrm>
        </p:grpSpPr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014339" y="3477526"/>
              <a:ext cx="571616" cy="571616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39145">
              <a:off x="4166739" y="3629926"/>
              <a:ext cx="571616" cy="571616"/>
            </a:xfrm>
            <a:prstGeom prst="rect">
              <a:avLst/>
            </a:prstGeom>
          </p:spPr>
        </p:pic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657">
              <a:off x="4319139" y="3782326"/>
              <a:ext cx="571616" cy="571616"/>
            </a:xfrm>
            <a:prstGeom prst="rect">
              <a:avLst/>
            </a:prstGeom>
          </p:spPr>
        </p:pic>
      </p:grpSp>
      <p:sp>
        <p:nvSpPr>
          <p:cNvPr id="16" name="Ovaal 15"/>
          <p:cNvSpPr/>
          <p:nvPr/>
        </p:nvSpPr>
        <p:spPr bwMode="auto">
          <a:xfrm>
            <a:off x="4139952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3718698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Ovaal 20"/>
          <p:cNvSpPr/>
          <p:nvPr/>
        </p:nvSpPr>
        <p:spPr bwMode="auto">
          <a:xfrm>
            <a:off x="4139952" y="315955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2" name="Ovaal 21"/>
          <p:cNvSpPr/>
          <p:nvPr/>
        </p:nvSpPr>
        <p:spPr bwMode="auto">
          <a:xfrm>
            <a:off x="3698626" y="3159552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3" name="Ovaal 22"/>
          <p:cNvSpPr/>
          <p:nvPr/>
        </p:nvSpPr>
        <p:spPr bwMode="auto">
          <a:xfrm>
            <a:off x="3698626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4" name="Ovaal 23"/>
          <p:cNvSpPr/>
          <p:nvPr/>
        </p:nvSpPr>
        <p:spPr bwMode="auto">
          <a:xfrm>
            <a:off x="4162874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5" name="Tekstvak 24"/>
          <p:cNvSpPr txBox="1"/>
          <p:nvPr/>
        </p:nvSpPr>
        <p:spPr>
          <a:xfrm>
            <a:off x="277489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Diagnose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478802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Correct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1198572" y="1304254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Encode </a:t>
            </a:r>
          </a:p>
        </p:txBody>
      </p:sp>
      <p:grpSp>
        <p:nvGrpSpPr>
          <p:cNvPr id="28" name="Groeperen 27"/>
          <p:cNvGrpSpPr/>
          <p:nvPr/>
        </p:nvGrpSpPr>
        <p:grpSpPr>
          <a:xfrm>
            <a:off x="1589840" y="2449404"/>
            <a:ext cx="876416" cy="876416"/>
            <a:chOff x="2758521" y="1717492"/>
            <a:chExt cx="876416" cy="876416"/>
          </a:xfrm>
        </p:grpSpPr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806469" y="2815185"/>
            <a:ext cx="571616" cy="571616"/>
          </a:xfrm>
          <a:prstGeom prst="rect">
            <a:avLst/>
          </a:prstGeom>
        </p:spPr>
      </p:pic>
      <p:sp>
        <p:nvSpPr>
          <p:cNvPr id="33" name="Tekstvak 32"/>
          <p:cNvSpPr txBox="1"/>
          <p:nvPr/>
        </p:nvSpPr>
        <p:spPr>
          <a:xfrm>
            <a:off x="5868144" y="4034657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NOTE: No entanglement explained yet, do I need it ?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a </a:t>
            </a:r>
            <a:r>
              <a:rPr lang="nl-NL" dirty="0" err="1" smtClean="0"/>
              <a:t>promising</a:t>
            </a:r>
            <a:r>
              <a:rPr lang="nl-NL" dirty="0" smtClean="0"/>
              <a:t> </a:t>
            </a:r>
            <a:r>
              <a:rPr lang="nl-NL" dirty="0" err="1" smtClean="0"/>
              <a:t>candidate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computation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914400" y="1484784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Node based architecture 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1331640" y="1809155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Combination of optical and solid state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8212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374" y="980728"/>
            <a:ext cx="4653136" cy="465313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control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afs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kstvak 6"/>
          <p:cNvSpPr txBox="1"/>
          <p:nvPr/>
        </p:nvSpPr>
        <p:spPr>
          <a:xfrm>
            <a:off x="1043608" y="22048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Readout 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1043608" y="292494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MW spin control</a:t>
            </a:r>
          </a:p>
        </p:txBody>
      </p:sp>
      <p:pic>
        <p:nvPicPr>
          <p:cNvPr id="10" name="Picture 2" descr="C:\Users\Tim Taminiau\Desktop\path12101-1-7-4.png"/>
          <p:cNvPicPr>
            <a:picLocks noChangeAspect="1" noChangeArrowheads="1"/>
          </p:cNvPicPr>
          <p:nvPr/>
        </p:nvPicPr>
        <p:blipFill rotWithShape="1">
          <a:blip r:embed="rId4" cstate="print">
            <a:alphaModFix/>
          </a:blip>
          <a:srcRect r="53220"/>
          <a:stretch/>
        </p:blipFill>
        <p:spPr bwMode="auto">
          <a:xfrm rot="1592370">
            <a:off x="4862166" y="2453633"/>
            <a:ext cx="1658607" cy="877751"/>
          </a:xfrm>
          <a:prstGeom prst="rect">
            <a:avLst/>
          </a:prstGeom>
          <a:noFill/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965" y="2708920"/>
            <a:ext cx="1130424" cy="1130424"/>
          </a:xfrm>
          <a:prstGeom prst="rect">
            <a:avLst/>
          </a:prstGeom>
        </p:spPr>
      </p:pic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060848"/>
            <a:ext cx="1027857" cy="1027857"/>
          </a:xfrm>
          <a:prstGeom prst="rect">
            <a:avLst/>
          </a:prstGeom>
        </p:spPr>
      </p:pic>
      <p:sp>
        <p:nvSpPr>
          <p:cNvPr id="5" name="Rechthoek 4"/>
          <p:cNvSpPr/>
          <p:nvPr/>
        </p:nvSpPr>
        <p:spPr bwMode="auto">
          <a:xfrm>
            <a:off x="6516216" y="3839344"/>
            <a:ext cx="2232248" cy="648072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Dont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’ explain strongly coupled control unless necessary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We can use the optical interface to link multiple NV-centers together 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76064" y="2060848"/>
            <a:ext cx="2448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Interface allows linking of nodes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Well protected local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in solid state environment </a:t>
            </a:r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2852936"/>
            <a:ext cx="1224136" cy="816091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19" name="Afbeelding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3" t="18894" r="80492" b="26937"/>
          <a:stretch/>
        </p:blipFill>
        <p:spPr>
          <a:xfrm rot="16484560">
            <a:off x="5617627" y="2289693"/>
            <a:ext cx="266700" cy="1919166"/>
          </a:xfrm>
          <a:prstGeom prst="rect">
            <a:avLst/>
          </a:prstGeom>
          <a:ln>
            <a:noFill/>
          </a:ln>
        </p:spPr>
      </p:pic>
      <p:pic>
        <p:nvPicPr>
          <p:cNvPr id="20" name="Afbeelding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3" t="18894" r="80492" b="26937"/>
          <a:stretch/>
        </p:blipFill>
        <p:spPr>
          <a:xfrm rot="18697635">
            <a:off x="6468639" y="1304570"/>
            <a:ext cx="266700" cy="1919166"/>
          </a:xfrm>
          <a:prstGeom prst="rect">
            <a:avLst/>
          </a:prstGeom>
          <a:ln>
            <a:noFill/>
          </a:ln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475" y="346150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982" y="4229509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0" y="4869160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how long we have to </a:t>
            </a:r>
            <a:r>
              <a:rPr lang="en-US" dirty="0" err="1" smtClean="0"/>
              <a:t>addres</a:t>
            </a:r>
            <a:r>
              <a:rPr lang="en-US" dirty="0" smtClean="0"/>
              <a:t> carbons with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4613800"/>
            <a:ext cx="38354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additional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22" y="5176671"/>
            <a:ext cx="3873500" cy="393700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1691680" y="4301706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Compare to Ramsey -&gt; Add reference to </a:t>
            </a:r>
            <a:r>
              <a:rPr lang="en-US" sz="1400" dirty="0" err="1" smtClean="0"/>
              <a:t>Gijs</a:t>
            </a:r>
            <a:r>
              <a:rPr lang="en-US" sz="1400" dirty="0" smtClean="0"/>
              <a:t> for DD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  <a:endParaRPr lang="en-US" sz="1400" dirty="0" smtClean="0"/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599014" y="3717032"/>
            <a:ext cx="4635500" cy="1366192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Afgeronde rechthoek 6"/>
          <p:cNvSpPr/>
          <p:nvPr/>
        </p:nvSpPr>
        <p:spPr>
          <a:xfrm>
            <a:off x="611560" y="1340768"/>
            <a:ext cx="3960441" cy="5091246"/>
          </a:xfrm>
          <a:prstGeom prst="roundRect">
            <a:avLst/>
          </a:prstGeom>
          <a:solidFill>
            <a:srgbClr val="BFBFB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Introduction to Quantum Information</a:t>
            </a: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Quantum Error Correction and the Parity Measurement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Nitrogen Vacancy Center in Diamond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Controlling Weakly Coupled Carbon Spins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Parity Measurement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Towards Quantum Error Correction </a:t>
            </a: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>
              <a:latin typeface="Tahoma"/>
              <a:cs typeface="Tahoma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917575" y="77180"/>
            <a:ext cx="7159625" cy="76004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/>
                </a:solidFill>
                <a:latin typeface="Bookman Old Style"/>
                <a:ea typeface="+mj-ea"/>
                <a:cs typeface="Bookman Old Style"/>
              </a:defRPr>
            </a:lvl1pPr>
          </a:lstStyle>
          <a:p>
            <a:r>
              <a:rPr lang="en-US" dirty="0" smtClean="0"/>
              <a:t>Action title relating to next chapter </a:t>
            </a:r>
            <a:endParaRPr lang="en-US" dirty="0"/>
          </a:p>
        </p:txBody>
      </p:sp>
      <p:sp>
        <p:nvSpPr>
          <p:cNvPr id="11" name="Tekstvak 10"/>
          <p:cNvSpPr txBox="1"/>
          <p:nvPr/>
        </p:nvSpPr>
        <p:spPr>
          <a:xfrm>
            <a:off x="5292080" y="1844824"/>
            <a:ext cx="244827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Here some visual about the next section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902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 rapidly changing the rotation axis of a carbon we can selectively control it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kstvak 4"/>
          <p:cNvSpPr txBox="1"/>
          <p:nvPr/>
        </p:nvSpPr>
        <p:spPr>
          <a:xfrm>
            <a:off x="2771800" y="2420888"/>
            <a:ext cx="15841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Animation of NV going up and down  </a:t>
            </a:r>
            <a:endParaRPr lang="en-US" sz="1400" dirty="0" smtClean="0"/>
          </a:p>
        </p:txBody>
      </p:sp>
      <p:pic>
        <p:nvPicPr>
          <p:cNvPr id="6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7266936" y="138703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7225854" y="3443144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5508104" y="1401892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5195130" y="3443144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kstvak 9"/>
          <p:cNvSpPr txBox="1"/>
          <p:nvPr/>
        </p:nvSpPr>
        <p:spPr>
          <a:xfrm>
            <a:off x="1259632" y="1484784"/>
            <a:ext cx="9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Needs selective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598048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5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17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weakly cc C can be controlled by DD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37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412776"/>
            <a:ext cx="2400300" cy="1955800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44845"/>
            <a:ext cx="2400300" cy="1955800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1" y="1268760"/>
            <a:ext cx="2400300" cy="1955800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9" y="3362403"/>
            <a:ext cx="2400300" cy="1955800"/>
          </a:xfrm>
          <a:prstGeom prst="rect">
            <a:avLst/>
          </a:prstGeom>
        </p:spPr>
      </p:pic>
      <p:sp>
        <p:nvSpPr>
          <p:cNvPr id="9" name="Rechthoek 8"/>
          <p:cNvSpPr/>
          <p:nvPr/>
        </p:nvSpPr>
        <p:spPr bwMode="auto">
          <a:xfrm>
            <a:off x="6862844" y="3368576"/>
            <a:ext cx="1368152" cy="576064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entanglement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r>
              <a:rPr lang="en-US" dirty="0" smtClean="0"/>
              <a:t>Master’s Thesis Presentation </a:t>
            </a:r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  <a:p>
            <a:pPr>
              <a:lnSpc>
                <a:spcPct val="100000"/>
              </a:lnSpc>
            </a:pPr>
            <a:r>
              <a:rPr lang="en-US" sz="1200" i="1" dirty="0" smtClean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 smtClean="0"/>
              <a:t>Ir. </a:t>
            </a:r>
            <a:r>
              <a:rPr lang="en-US" sz="1200" dirty="0" err="1" smtClean="0"/>
              <a:t>J.Cramer</a:t>
            </a:r>
            <a:endParaRPr lang="en-US" sz="1200" dirty="0" smtClean="0"/>
          </a:p>
          <a:p>
            <a:pPr>
              <a:lnSpc>
                <a:spcPct val="100000"/>
              </a:lnSpc>
            </a:pPr>
            <a:r>
              <a:rPr lang="en-US" sz="1200" dirty="0" smtClean="0"/>
              <a:t>Dr. Ir. T.H. </a:t>
            </a:r>
            <a:r>
              <a:rPr lang="en-US" sz="1200" dirty="0" err="1" smtClean="0"/>
              <a:t>Taminiau</a:t>
            </a:r>
            <a:endParaRPr lang="en-US" sz="1200" dirty="0" smtClean="0"/>
          </a:p>
          <a:p>
            <a:pPr>
              <a:lnSpc>
                <a:spcPct val="100000"/>
              </a:lnSpc>
            </a:pPr>
            <a:r>
              <a:rPr lang="en-US" sz="1200" dirty="0" smtClean="0"/>
              <a:t>Prof. Dr. Ir. R. Hanson </a:t>
            </a:r>
            <a:endParaRPr lang="en-US" sz="1200" dirty="0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4851648" y="3196291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" name="Tekstvak 2"/>
          <p:cNvSpPr txBox="1"/>
          <p:nvPr/>
        </p:nvSpPr>
        <p:spPr>
          <a:xfrm>
            <a:off x="760763" y="1794916"/>
            <a:ext cx="3150370" cy="2800766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Why do we do this and what is a quantum computer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The NV-center in Diamond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Extending electron coherence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Controlling weakly coupled carbons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Towards quantum error correction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adf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is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ekstvak 13"/>
          <p:cNvSpPr txBox="1"/>
          <p:nvPr/>
        </p:nvSpPr>
        <p:spPr>
          <a:xfrm>
            <a:off x="7257999" y="3890878"/>
            <a:ext cx="23762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What’s different? </a:t>
            </a:r>
          </a:p>
          <a:p>
            <a:pPr marL="285750" indent="-285750" algn="l">
              <a:buFontTx/>
              <a:buChar char="-"/>
            </a:pPr>
            <a:r>
              <a:rPr lang="en-US" sz="1400" dirty="0" err="1" smtClean="0"/>
              <a:t>Wavefunction</a:t>
            </a:r>
            <a:r>
              <a:rPr lang="en-US" sz="1400" dirty="0" smtClean="0"/>
              <a:t> Collapse (Can only measure along one axis) -&gt;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r>
              <a:rPr lang="en-US" sz="1400" dirty="0" smtClean="0"/>
              <a:t>Entanglement (multi-</a:t>
            </a:r>
            <a:r>
              <a:rPr lang="en-US" sz="1400" dirty="0" err="1" smtClean="0"/>
              <a:t>qubit</a:t>
            </a:r>
            <a:r>
              <a:rPr lang="en-US" sz="1400" dirty="0" smtClean="0"/>
              <a:t>)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endParaRPr lang="en-US" sz="1400" dirty="0" smtClean="0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19" name="Tekstvak 18"/>
          <p:cNvSpPr txBox="1"/>
          <p:nvPr/>
        </p:nvSpPr>
        <p:spPr>
          <a:xfrm>
            <a:off x="2076922" y="5102027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Essential, Explain rotation</a:t>
            </a:r>
          </a:p>
        </p:txBody>
      </p:sp>
      <p:sp>
        <p:nvSpPr>
          <p:cNvPr id="20" name="Rechthoek 19"/>
          <p:cNvSpPr/>
          <p:nvPr/>
        </p:nvSpPr>
        <p:spPr bwMode="auto">
          <a:xfrm>
            <a:off x="4503688" y="513886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Explain Rotation of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</a:t>
            </a:r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differs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a </a:t>
            </a:r>
            <a:r>
              <a:rPr lang="nl-NL" dirty="0" err="1" smtClean="0"/>
              <a:t>classical</a:t>
            </a:r>
            <a:r>
              <a:rPr lang="nl-NL" dirty="0" smtClean="0"/>
              <a:t> bit on </a:t>
            </a:r>
            <a:r>
              <a:rPr lang="nl-NL" dirty="0" err="1" smtClean="0"/>
              <a:t>three</a:t>
            </a:r>
            <a:r>
              <a:rPr lang="nl-NL" dirty="0" smtClean="0"/>
              <a:t> important </a:t>
            </a:r>
            <a:r>
              <a:rPr lang="nl-NL" dirty="0" err="1" smtClean="0"/>
              <a:t>characteristics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5512270" y="1623357"/>
            <a:ext cx="1227101" cy="897376"/>
            <a:chOff x="5530168" y="1312168"/>
            <a:chExt cx="2743200" cy="2006096"/>
          </a:xfrm>
        </p:grpSpPr>
        <p:pic>
          <p:nvPicPr>
            <p:cNvPr id="6" name="Afbeelding 5" descr="OrangeRotatio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68" y="1312168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Orang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13861">
              <a:off x="5905928" y="1489464"/>
              <a:ext cx="1828800" cy="1828800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4932040" y="3009570"/>
            <a:ext cx="3074103" cy="1573574"/>
            <a:chOff x="4932040" y="3009570"/>
            <a:chExt cx="3074103" cy="1573574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12" name="Afbeelding 11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  <p:sp>
        <p:nvSpPr>
          <p:cNvPr id="16" name="Tekstvak 15"/>
          <p:cNvSpPr txBox="1"/>
          <p:nvPr/>
        </p:nvSpPr>
        <p:spPr>
          <a:xfrm>
            <a:off x="917575" y="1556792"/>
            <a:ext cx="4086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AutoNum type="arabicPeriod"/>
            </a:pPr>
            <a:r>
              <a:rPr lang="en-US" sz="1800" dirty="0" smtClean="0"/>
              <a:t>Direction of the arrow contains information and </a:t>
            </a:r>
            <a:r>
              <a:rPr lang="en-US" sz="1800" dirty="0" err="1" smtClean="0"/>
              <a:t>precesses</a:t>
            </a:r>
            <a:r>
              <a:rPr lang="en-US" sz="1800" dirty="0" smtClean="0"/>
              <a:t>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A measurement projects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Multiple </a:t>
            </a:r>
            <a:r>
              <a:rPr lang="en-US" sz="1800" dirty="0" err="1" smtClean="0"/>
              <a:t>Qubits</a:t>
            </a:r>
            <a:r>
              <a:rPr lang="en-US" sz="1800" dirty="0" smtClean="0"/>
              <a:t> can Entangle </a:t>
            </a:r>
          </a:p>
        </p:txBody>
      </p:sp>
      <p:grpSp>
        <p:nvGrpSpPr>
          <p:cNvPr id="37" name="Groeperen 36"/>
          <p:cNvGrpSpPr/>
          <p:nvPr/>
        </p:nvGrpSpPr>
        <p:grpSpPr>
          <a:xfrm>
            <a:off x="4176923" y="3850568"/>
            <a:ext cx="1654249" cy="1799933"/>
            <a:chOff x="574075" y="2976390"/>
            <a:chExt cx="2746322" cy="2988182"/>
          </a:xfrm>
        </p:grpSpPr>
        <p:grpSp>
          <p:nvGrpSpPr>
            <p:cNvPr id="35" name="Groeperen 34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36" name="Groeperen 35"/>
            <p:cNvGrpSpPr/>
            <p:nvPr/>
          </p:nvGrpSpPr>
          <p:grpSpPr>
            <a:xfrm>
              <a:off x="574075" y="3264680"/>
              <a:ext cx="1628598" cy="2171063"/>
              <a:chOff x="574075" y="3264680"/>
              <a:chExt cx="1628598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5" y="3828125"/>
                <a:ext cx="687000" cy="1071003"/>
              </a:xfrm>
              <a:prstGeom prst="rtTriangle">
                <a:avLst/>
              </a:prstGeom>
            </p:spPr>
          </p:pic>
          <p:pic>
            <p:nvPicPr>
              <p:cNvPr id="34" name="Afbeelding 33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30" cy="2171063"/>
              </a:xfrm>
              <a:prstGeom prst="diamond">
                <a:avLst/>
              </a:prstGeom>
            </p:spPr>
          </p:pic>
        </p:grpSp>
      </p:grpSp>
      <p:pic>
        <p:nvPicPr>
          <p:cNvPr id="39" name="Afbeelding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5294617"/>
            <a:ext cx="2013387" cy="311160"/>
          </a:xfrm>
          <a:prstGeom prst="rect">
            <a:avLst/>
          </a:prstGeom>
        </p:spPr>
      </p:pic>
      <p:sp>
        <p:nvSpPr>
          <p:cNvPr id="41" name="Rechthoek 40"/>
          <p:cNvSpPr/>
          <p:nvPr/>
        </p:nvSpPr>
        <p:spPr bwMode="auto">
          <a:xfrm>
            <a:off x="6427736" y="5150639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Decoherence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not in here yet </a:t>
            </a:r>
          </a:p>
        </p:txBody>
      </p:sp>
      <p:cxnSp>
        <p:nvCxnSpPr>
          <p:cNvPr id="15" name="Rechte verbindingslijn 14"/>
          <p:cNvCxnSpPr/>
          <p:nvPr/>
        </p:nvCxnSpPr>
        <p:spPr bwMode="auto">
          <a:xfrm flipV="1">
            <a:off x="5412513" y="1340768"/>
            <a:ext cx="1242912" cy="1416353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Rechte verbindingslijn 17"/>
          <p:cNvCxnSpPr/>
          <p:nvPr/>
        </p:nvCxnSpPr>
        <p:spPr bwMode="auto">
          <a:xfrm>
            <a:off x="5361251" y="1623357"/>
            <a:ext cx="1378120" cy="818067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6869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projected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2054929" y="2348880"/>
            <a:ext cx="4874303" cy="2495062"/>
            <a:chOff x="4932040" y="3009570"/>
            <a:chExt cx="3074103" cy="1573574"/>
          </a:xfrm>
        </p:grpSpPr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1" name="Afbeelding 10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Entanglement is when two particles are independent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eperen 4"/>
          <p:cNvGrpSpPr/>
          <p:nvPr/>
        </p:nvGrpSpPr>
        <p:grpSpPr>
          <a:xfrm>
            <a:off x="3707002" y="2832506"/>
            <a:ext cx="1654249" cy="1799933"/>
            <a:chOff x="574075" y="2976390"/>
            <a:chExt cx="2746322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13" name="Tekstvak 12"/>
          <p:cNvSpPr txBox="1"/>
          <p:nvPr/>
        </p:nvSpPr>
        <p:spPr>
          <a:xfrm>
            <a:off x="5637427" y="2714411"/>
            <a:ext cx="26069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If you measure 1 you get arbitrary result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If measure both will measure correlations </a:t>
            </a:r>
            <a:endParaRPr lang="en-US" sz="1400" dirty="0" smtClean="0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457" y="4225770"/>
            <a:ext cx="2291988" cy="55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955</TotalTime>
  <Words>909</Words>
  <Application>Microsoft Macintosh PowerPoint</Application>
  <PresentationFormat>Diavoorstelling (4:3)</PresentationFormat>
  <Paragraphs>148</Paragraphs>
  <Slides>27</Slides>
  <Notes>7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140401_TUD_thema</vt:lpstr>
      <vt:lpstr>1_140401_TUD_thema</vt:lpstr>
      <vt:lpstr>Aangepast ontwerp</vt:lpstr>
      <vt:lpstr>Parity Measurements on Weakly Coupled Carbon Spins in Diamond</vt:lpstr>
      <vt:lpstr>PowerPoint-presentatie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qubit is the quantum analogue of the classical bit </vt:lpstr>
      <vt:lpstr>A Qubit differs from a classical bit on three important characteristics </vt:lpstr>
      <vt:lpstr>When you measure a qubit it gets projected</vt:lpstr>
      <vt:lpstr>Entanglement is when two particles are independent of each other</vt:lpstr>
      <vt:lpstr>Quantum Error Correction is essential in building a scalable quantum computer </vt:lpstr>
      <vt:lpstr>By measuring the parity an Error can be diagnosed and corrected </vt:lpstr>
      <vt:lpstr>The NV-center is a promising candidate for quantum computation</vt:lpstr>
      <vt:lpstr>The NV-center is an impurity in Diamond which we can control</vt:lpstr>
      <vt:lpstr>We can use the optical interface to link multiple NV-centers together </vt:lpstr>
      <vt:lpstr>Parity Measurements on Weakly Coupled Carbon Spins in Diamond</vt:lpstr>
      <vt:lpstr>We can measure how long we have to addres carbons with a ramsey experiment</vt:lpstr>
      <vt:lpstr>Coherence can be extended by applying additional pi pulses</vt:lpstr>
      <vt:lpstr>Coherence can be extended further by applying more pi pulses</vt:lpstr>
      <vt:lpstr>Parity Measurements on Weakly Coupled Carbon Spins in Diamond</vt:lpstr>
      <vt:lpstr>Carbons rotate around different axes depending on the electron state</vt:lpstr>
      <vt:lpstr>By rapidly changing the rotation axis of a carbon we can selectively control it</vt:lpstr>
      <vt:lpstr>Using dynamical decoupling we are able to initialize and readout a carbon spin</vt:lpstr>
      <vt:lpstr>Parity Measurements on Weakly Coupled Carbon Spins in Diamond</vt:lpstr>
      <vt:lpstr>Parity Measurements on Weakly Coupled Carbon Spins in Diamond</vt:lpstr>
      <vt:lpstr>weakly cc C can be controlled by DD </vt:lpstr>
      <vt:lpstr>We Perform a Parity Measurement by Mapping the State of the Carbon on the electron</vt:lpstr>
      <vt:lpstr>In Order to Implement Quantum Error Correction we need to be correct the outcome of a parity measurement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55</cp:revision>
  <dcterms:created xsi:type="dcterms:W3CDTF">2014-09-08T11:23:13Z</dcterms:created>
  <dcterms:modified xsi:type="dcterms:W3CDTF">2014-09-09T13:29:20Z</dcterms:modified>
</cp:coreProperties>
</file>

<file path=docProps/thumbnail.jpeg>
</file>